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28FD6-CB6F-44A3-816B-0BF5D5F46CDE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F3837-B084-4A70-A36D-BAB65F3FD8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28FD6-CB6F-44A3-816B-0BF5D5F46CDE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F3837-B084-4A70-A36D-BAB65F3FD8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28FD6-CB6F-44A3-816B-0BF5D5F46CDE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F3837-B084-4A70-A36D-BAB65F3FD8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28FD6-CB6F-44A3-816B-0BF5D5F46CDE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F3837-B084-4A70-A36D-BAB65F3FD8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28FD6-CB6F-44A3-816B-0BF5D5F46CDE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F3837-B084-4A70-A36D-BAB65F3FD8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28FD6-CB6F-44A3-816B-0BF5D5F46CDE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F3837-B084-4A70-A36D-BAB65F3FD8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28FD6-CB6F-44A3-816B-0BF5D5F46CDE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F3837-B084-4A70-A36D-BAB65F3FD8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28FD6-CB6F-44A3-816B-0BF5D5F46CDE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F3837-B084-4A70-A36D-BAB65F3FD8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28FD6-CB6F-44A3-816B-0BF5D5F46CDE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F3837-B084-4A70-A36D-BAB65F3FD8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28FD6-CB6F-44A3-816B-0BF5D5F46CDE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F3837-B084-4A70-A36D-BAB65F3FD8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29928FD6-CB6F-44A3-816B-0BF5D5F46CDE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566F3837-B084-4A70-A36D-BAB65F3FD8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9928FD6-CB6F-44A3-816B-0BF5D5F46CDE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66F3837-B084-4A70-A36D-BAB65F3FD8B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8077200" cy="167335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Field Day / Emergency Antennas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514600"/>
            <a:ext cx="8077200" cy="1499616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ST. LOUIS VERTICAL</a:t>
            </a:r>
          </a:p>
          <a:p>
            <a:pPr algn="ctr"/>
            <a:endParaRPr lang="en-US" sz="3200" dirty="0" smtClean="0"/>
          </a:p>
          <a:p>
            <a:pPr algn="ctr"/>
            <a:r>
              <a:rPr lang="en-US" sz="3200" dirty="0" smtClean="0"/>
              <a:t>EARC END FED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8001000" y="6248400"/>
            <a:ext cx="808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K8KIZ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P100058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57800" y="1676400"/>
            <a:ext cx="3276600" cy="490509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St. Louis Vertical (modified)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4800" y="327660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b="1" dirty="0" smtClean="0"/>
              <a:t>Time for a field test!</a:t>
            </a:r>
          </a:p>
          <a:p>
            <a:endParaRPr lang="en-US" b="1" dirty="0"/>
          </a:p>
          <a:p>
            <a:r>
              <a:rPr lang="en-US" b="1" i="1" dirty="0" smtClean="0"/>
              <a:t>(Note the careful placement of the table, test equipment, and chair for maximum comfort in the shade!)</a:t>
            </a:r>
          </a:p>
        </p:txBody>
      </p:sp>
      <p:sp>
        <p:nvSpPr>
          <p:cNvPr id="6" name="Rectangle 5"/>
          <p:cNvSpPr/>
          <p:nvPr/>
        </p:nvSpPr>
        <p:spPr>
          <a:xfrm>
            <a:off x="7620000" y="6172200"/>
            <a:ext cx="808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K8KIZ</a:t>
            </a:r>
            <a:endParaRPr lang="en-US" dirty="0"/>
          </a:p>
        </p:txBody>
      </p:sp>
      <p:sp>
        <p:nvSpPr>
          <p:cNvPr id="9" name="Down Arrow 8"/>
          <p:cNvSpPr/>
          <p:nvPr/>
        </p:nvSpPr>
        <p:spPr>
          <a:xfrm>
            <a:off x="7239000" y="5562600"/>
            <a:ext cx="179832" cy="44500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5715000" y="5638800"/>
            <a:ext cx="179832" cy="44500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5715000" y="6324600"/>
            <a:ext cx="445008" cy="1798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St. Louis Vertical (modified)</a:t>
            </a:r>
            <a:endParaRPr lang="en-US" dirty="0"/>
          </a:p>
        </p:txBody>
      </p:sp>
      <p:pic>
        <p:nvPicPr>
          <p:cNvPr id="4" name="Content Placeholder 3" descr="P100059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00400" y="2133600"/>
            <a:ext cx="5361377" cy="3581400"/>
          </a:xfrm>
        </p:spPr>
      </p:pic>
      <p:sp>
        <p:nvSpPr>
          <p:cNvPr id="5" name="Rectangle 4"/>
          <p:cNvSpPr/>
          <p:nvPr/>
        </p:nvSpPr>
        <p:spPr>
          <a:xfrm>
            <a:off x="381000" y="2362200"/>
            <a:ext cx="2667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Resonance calibration setup: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 smtClean="0"/>
              <a:t>MFJ -259 C Antenna Analyzer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 err="1" smtClean="0"/>
              <a:t>Emtech</a:t>
            </a:r>
            <a:r>
              <a:rPr lang="en-US" b="1" dirty="0" smtClean="0"/>
              <a:t> ZM-2 ATU Tuner </a:t>
            </a:r>
          </a:p>
          <a:p>
            <a:pPr algn="ctr"/>
            <a:r>
              <a:rPr lang="en-US" sz="1400" b="1" dirty="0" smtClean="0"/>
              <a:t>(15 watts power or less)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 smtClean="0"/>
              <a:t>Notepad &amp; Pen</a:t>
            </a:r>
          </a:p>
        </p:txBody>
      </p:sp>
      <p:sp>
        <p:nvSpPr>
          <p:cNvPr id="6" name="Rectangle 5"/>
          <p:cNvSpPr/>
          <p:nvPr/>
        </p:nvSpPr>
        <p:spPr>
          <a:xfrm>
            <a:off x="7772400" y="6172200"/>
            <a:ext cx="808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K8KIZ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St. Louis Vertical (modified)</a:t>
            </a:r>
            <a:endParaRPr lang="en-US" dirty="0"/>
          </a:p>
        </p:txBody>
      </p:sp>
      <p:pic>
        <p:nvPicPr>
          <p:cNvPr id="5" name="Picture 4" descr="P10005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505200"/>
            <a:ext cx="4572000" cy="305409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7200" y="1981200"/>
            <a:ext cx="396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Note 52.223 MHz with 1.7:1 SWR at 50 ohms!</a:t>
            </a:r>
          </a:p>
        </p:txBody>
      </p:sp>
      <p:sp>
        <p:nvSpPr>
          <p:cNvPr id="8" name="Rectangle 7"/>
          <p:cNvSpPr/>
          <p:nvPr/>
        </p:nvSpPr>
        <p:spPr>
          <a:xfrm>
            <a:off x="5181600" y="4876800"/>
            <a:ext cx="3657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The ZM-2 is a remarkably fast QRP tuner to operate!  First adjust to loudest band noise, and then tune with </a:t>
            </a:r>
            <a:r>
              <a:rPr lang="en-US" b="1" dirty="0" err="1" smtClean="0"/>
              <a:t>xmtr</a:t>
            </a:r>
            <a:r>
              <a:rPr lang="en-US" b="1" dirty="0" smtClean="0"/>
              <a:t> signal and tweak until LED goes out!</a:t>
            </a:r>
          </a:p>
        </p:txBody>
      </p:sp>
      <p:pic>
        <p:nvPicPr>
          <p:cNvPr id="4" name="Content Placeholder 3" descr="P100059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16298" y="1676400"/>
            <a:ext cx="4220658" cy="2819400"/>
          </a:xfrm>
        </p:spPr>
      </p:pic>
      <p:sp>
        <p:nvSpPr>
          <p:cNvPr id="10" name="Rectangle 9"/>
          <p:cNvSpPr/>
          <p:nvPr/>
        </p:nvSpPr>
        <p:spPr>
          <a:xfrm>
            <a:off x="7924800" y="6248400"/>
            <a:ext cx="808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K8KIZ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 flipV="1">
            <a:off x="3962400" y="2438400"/>
            <a:ext cx="457200" cy="304800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457200" y="4648200"/>
            <a:ext cx="533400" cy="3048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St. Louis Vertical (modified)</a:t>
            </a:r>
            <a:endParaRPr lang="en-US" dirty="0"/>
          </a:p>
        </p:txBody>
      </p:sp>
      <p:pic>
        <p:nvPicPr>
          <p:cNvPr id="4" name="Content Placeholder 3" descr="P100059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4545233" y="2541368"/>
            <a:ext cx="4751611" cy="3174076"/>
          </a:xfrm>
        </p:spPr>
      </p:pic>
      <p:sp>
        <p:nvSpPr>
          <p:cNvPr id="5" name="Rectangle 4"/>
          <p:cNvSpPr/>
          <p:nvPr/>
        </p:nvSpPr>
        <p:spPr>
          <a:xfrm>
            <a:off x="457200" y="1687354"/>
            <a:ext cx="47244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u="sng" dirty="0" smtClean="0"/>
              <a:t>PROOF OF PERFORMANCE</a:t>
            </a:r>
          </a:p>
          <a:p>
            <a:endParaRPr lang="en-US" b="1" dirty="0"/>
          </a:p>
          <a:p>
            <a:r>
              <a:rPr lang="en-US" b="1" dirty="0" smtClean="0"/>
              <a:t>TAP	FREQ	SWR	ZM	BAND</a:t>
            </a:r>
          </a:p>
          <a:p>
            <a:r>
              <a:rPr lang="en-US" b="1" dirty="0" smtClean="0"/>
              <a:t>25 t	7.0	1.0:1	4.0/9.0	40</a:t>
            </a:r>
          </a:p>
          <a:p>
            <a:r>
              <a:rPr lang="en-US" b="1" dirty="0" smtClean="0"/>
              <a:t>25t	7.3	1.2:1	5.8/8.9	40</a:t>
            </a:r>
          </a:p>
          <a:p>
            <a:r>
              <a:rPr lang="en-US" b="1" dirty="0" smtClean="0"/>
              <a:t>26t	10.1	1.4:1	5.8/1.2	30</a:t>
            </a:r>
          </a:p>
          <a:p>
            <a:r>
              <a:rPr lang="en-US" b="1" dirty="0" smtClean="0"/>
              <a:t>26t	14.0	1.3:1	2.8/0.0 	20</a:t>
            </a:r>
          </a:p>
          <a:p>
            <a:r>
              <a:rPr lang="en-US" b="1" dirty="0" smtClean="0"/>
              <a:t>26t	14.3	1.0:1	4.7/1.3	20</a:t>
            </a:r>
          </a:p>
          <a:p>
            <a:r>
              <a:rPr lang="en-US" b="1" dirty="0" smtClean="0"/>
              <a:t>29t	21.0	1.0:1	7.1/9.1	15</a:t>
            </a:r>
          </a:p>
          <a:p>
            <a:r>
              <a:rPr lang="en-US" b="1" dirty="0" smtClean="0"/>
              <a:t>29t	21.4	1.4:1	6.9/9.8	15 </a:t>
            </a:r>
          </a:p>
          <a:p>
            <a:r>
              <a:rPr lang="en-US" b="1" dirty="0" smtClean="0"/>
              <a:t>34t 	24.9	1.2:1	8.7/7.0     12</a:t>
            </a:r>
          </a:p>
          <a:p>
            <a:r>
              <a:rPr lang="en-US" b="1" dirty="0" smtClean="0"/>
              <a:t>30t	28.0	2.0:1	10.5/8.1  10</a:t>
            </a:r>
          </a:p>
          <a:p>
            <a:r>
              <a:rPr lang="en-US" b="1" dirty="0" smtClean="0"/>
              <a:t>30t	29.0	2.7:1	10.5/8.5  10</a:t>
            </a:r>
          </a:p>
          <a:p>
            <a:r>
              <a:rPr lang="en-US" b="1" dirty="0" smtClean="0"/>
              <a:t>27t	50.0	2.1:1	0.2/9.3*  6</a:t>
            </a:r>
          </a:p>
          <a:p>
            <a:r>
              <a:rPr lang="en-US" b="1" dirty="0" smtClean="0"/>
              <a:t>27t	52.0	1.7:1	3.5/9.8*  6</a:t>
            </a:r>
          </a:p>
          <a:p>
            <a:endParaRPr lang="en-US" b="1" dirty="0" smtClean="0"/>
          </a:p>
          <a:p>
            <a:pPr algn="ctr"/>
            <a:r>
              <a:rPr lang="en-US" b="1" dirty="0" smtClean="0"/>
              <a:t>(*ZM with 250pf switched in)</a:t>
            </a:r>
          </a:p>
        </p:txBody>
      </p:sp>
      <p:sp>
        <p:nvSpPr>
          <p:cNvPr id="6" name="Rectangle 5"/>
          <p:cNvSpPr/>
          <p:nvPr/>
        </p:nvSpPr>
        <p:spPr>
          <a:xfrm>
            <a:off x="6553200" y="6172200"/>
            <a:ext cx="808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K8KIZ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86000" y="2286000"/>
            <a:ext cx="685800" cy="3733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EARC End Fed Antenna</a:t>
            </a:r>
            <a:endParaRPr lang="en-US" dirty="0"/>
          </a:p>
        </p:txBody>
      </p:sp>
      <p:pic>
        <p:nvPicPr>
          <p:cNvPr id="4" name="Content Placeholder 3" descr="P10006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4219651" y="2485949"/>
            <a:ext cx="4876799" cy="3257702"/>
          </a:xfrm>
        </p:spPr>
      </p:pic>
      <p:sp>
        <p:nvSpPr>
          <p:cNvPr id="6" name="TextBox 5"/>
          <p:cNvSpPr txBox="1"/>
          <p:nvPr/>
        </p:nvSpPr>
        <p:spPr>
          <a:xfrm>
            <a:off x="609600" y="1828801"/>
            <a:ext cx="4079963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The secret to this remarkable</a:t>
            </a:r>
          </a:p>
          <a:p>
            <a:pPr algn="ctr"/>
            <a:r>
              <a:rPr lang="en-US" sz="2000" b="1" dirty="0" smtClean="0"/>
              <a:t>antenna is its 9:1 UNUN (Unbalanced to Unbalanced) </a:t>
            </a:r>
            <a:r>
              <a:rPr lang="en-US" sz="2000" b="1" dirty="0" err="1" smtClean="0"/>
              <a:t>trifilar</a:t>
            </a:r>
            <a:r>
              <a:rPr lang="en-US" sz="2000" b="1" dirty="0" smtClean="0"/>
              <a:t> wound </a:t>
            </a:r>
            <a:r>
              <a:rPr lang="en-US" sz="2000" b="1" dirty="0" err="1" smtClean="0"/>
              <a:t>toroid</a:t>
            </a:r>
            <a:r>
              <a:rPr lang="en-US" sz="2000" b="1" dirty="0" smtClean="0"/>
              <a:t> matching transformer</a:t>
            </a:r>
            <a:r>
              <a:rPr lang="en-US" sz="2000" b="1" dirty="0" smtClean="0"/>
              <a:t>.</a:t>
            </a:r>
            <a:endParaRPr lang="en-US" sz="2000" b="1" dirty="0" smtClean="0"/>
          </a:p>
          <a:p>
            <a:pPr algn="ctr"/>
            <a:r>
              <a:rPr lang="en-US" sz="2000" b="1" i="1" u="sng" dirty="0" smtClean="0"/>
              <a:t>It requires NO ground radials!</a:t>
            </a:r>
            <a:endParaRPr lang="en-US" sz="2000" b="1" i="1" u="sng" dirty="0" smtClean="0"/>
          </a:p>
          <a:p>
            <a:pPr algn="ctr"/>
            <a:endParaRPr lang="en-US" sz="800" b="1" dirty="0" smtClean="0"/>
          </a:p>
          <a:p>
            <a:pPr algn="ctr"/>
            <a:r>
              <a:rPr lang="en-US" sz="2000" b="1" dirty="0" smtClean="0"/>
              <a:t>The transformer uses a </a:t>
            </a:r>
            <a:r>
              <a:rPr lang="en-US" sz="2000" b="1" dirty="0" smtClean="0"/>
              <a:t>T-130-2 powdered iron </a:t>
            </a:r>
            <a:r>
              <a:rPr lang="en-US" sz="2000" b="1" dirty="0" err="1" smtClean="0"/>
              <a:t>toroid</a:t>
            </a:r>
            <a:r>
              <a:rPr lang="en-US" sz="2000" b="1" dirty="0" smtClean="0"/>
              <a:t>, </a:t>
            </a:r>
            <a:r>
              <a:rPr lang="en-US" sz="2000" b="1" dirty="0" smtClean="0"/>
              <a:t>and</a:t>
            </a:r>
            <a:endParaRPr lang="en-US" sz="800" b="1" dirty="0" smtClean="0"/>
          </a:p>
          <a:p>
            <a:pPr algn="ctr"/>
            <a:r>
              <a:rPr lang="en-US" sz="2000" b="1" dirty="0" smtClean="0"/>
              <a:t>three 20” pieces of 22 AWG solid insulated copper wire of different colors</a:t>
            </a:r>
            <a:r>
              <a:rPr lang="en-US" sz="2000" b="1" dirty="0" smtClean="0"/>
              <a:t>.</a:t>
            </a:r>
          </a:p>
          <a:p>
            <a:pPr algn="ctr"/>
            <a:endParaRPr lang="en-US" sz="2000" b="1" dirty="0" smtClean="0"/>
          </a:p>
          <a:p>
            <a:pPr algn="ctr"/>
            <a:r>
              <a:rPr lang="en-US" sz="1600" b="1" i="1" dirty="0" smtClean="0"/>
              <a:t>(You can buy the assembled unit from the Volunteers of the Honolulu Emergency Amateur Radio Club for under $60.)</a:t>
            </a:r>
          </a:p>
          <a:p>
            <a:pPr algn="ctr"/>
            <a:endParaRPr lang="en-US" sz="2000" b="1" dirty="0"/>
          </a:p>
        </p:txBody>
      </p:sp>
      <p:sp>
        <p:nvSpPr>
          <p:cNvPr id="8" name="Rectangle 7"/>
          <p:cNvSpPr/>
          <p:nvPr/>
        </p:nvSpPr>
        <p:spPr>
          <a:xfrm>
            <a:off x="7391400" y="6096000"/>
            <a:ext cx="808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K8KIZ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EARC End Fed Antenna</a:t>
            </a:r>
            <a:endParaRPr lang="en-US" dirty="0"/>
          </a:p>
        </p:txBody>
      </p:sp>
      <p:pic>
        <p:nvPicPr>
          <p:cNvPr id="4" name="Content Placeholder 3" descr="P10006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4595955" y="2490646"/>
            <a:ext cx="4905090" cy="3276600"/>
          </a:xfrm>
        </p:spPr>
      </p:pic>
      <p:sp>
        <p:nvSpPr>
          <p:cNvPr id="5" name="Rectangle 4"/>
          <p:cNvSpPr/>
          <p:nvPr/>
        </p:nvSpPr>
        <p:spPr>
          <a:xfrm>
            <a:off x="609600" y="3048000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/>
              <a:t>The UNUN transformer and connecting</a:t>
            </a:r>
          </a:p>
          <a:p>
            <a:pPr algn="ctr"/>
            <a:r>
              <a:rPr lang="en-US" b="1" dirty="0" smtClean="0"/>
              <a:t>parts can be assembled in a standard shallow plastic electrical box.</a:t>
            </a:r>
          </a:p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Basically the UNUN connects to a coax connector (SO-239 or BNC)  and with two additional 8-32 screw connectors  for both a 30’ length of antenna wire and a possible counterpoise.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7772400" y="6096000"/>
            <a:ext cx="808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K8KIZ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EARC End Fed Antenna</a:t>
            </a:r>
            <a:endParaRPr lang="en-US" dirty="0"/>
          </a:p>
        </p:txBody>
      </p:sp>
      <p:pic>
        <p:nvPicPr>
          <p:cNvPr id="5" name="Content Placeholder 4" descr="P10006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1200" y="1524000"/>
            <a:ext cx="5099962" cy="3406775"/>
          </a:xfrm>
        </p:spPr>
      </p:pic>
      <p:sp>
        <p:nvSpPr>
          <p:cNvPr id="6" name="Rectangle 5"/>
          <p:cNvSpPr/>
          <p:nvPr/>
        </p:nvSpPr>
        <p:spPr>
          <a:xfrm>
            <a:off x="1752600" y="4953000"/>
            <a:ext cx="5486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The counterpoise (right connector) is typically optional…  The outer braid of a minimum length of</a:t>
            </a:r>
          </a:p>
          <a:p>
            <a:pPr algn="ctr"/>
            <a:r>
              <a:rPr lang="en-US" b="1" dirty="0" smtClean="0"/>
              <a:t>16 ft of connecting coax will provide the necessary counterpoise.</a:t>
            </a:r>
          </a:p>
          <a:p>
            <a:pPr algn="ctr"/>
            <a:r>
              <a:rPr lang="en-US" b="1" i="1" dirty="0" smtClean="0"/>
              <a:t> (</a:t>
            </a:r>
            <a:r>
              <a:rPr lang="en-US" b="1" i="1" u="sng" dirty="0" smtClean="0"/>
              <a:t>No additional counterpoise was used in our testing. </a:t>
            </a:r>
            <a:r>
              <a:rPr lang="en-US" b="1" i="1" dirty="0" smtClean="0"/>
              <a:t>)</a:t>
            </a:r>
          </a:p>
        </p:txBody>
      </p:sp>
      <p:sp>
        <p:nvSpPr>
          <p:cNvPr id="7" name="Right Arrow 6"/>
          <p:cNvSpPr/>
          <p:nvPr/>
        </p:nvSpPr>
        <p:spPr>
          <a:xfrm rot="19649390">
            <a:off x="4473172" y="3730151"/>
            <a:ext cx="978408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4495800"/>
            <a:ext cx="808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K8KIZ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EARC End Fed Antenna</a:t>
            </a:r>
            <a:endParaRPr lang="en-US" dirty="0"/>
          </a:p>
        </p:txBody>
      </p:sp>
      <p:pic>
        <p:nvPicPr>
          <p:cNvPr id="4" name="Content Placeholder 3" descr="P10006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4348418" y="2433381"/>
            <a:ext cx="5019162" cy="3352800"/>
          </a:xfrm>
        </p:spPr>
      </p:pic>
      <p:sp>
        <p:nvSpPr>
          <p:cNvPr id="6" name="Rectangle 5"/>
          <p:cNvSpPr/>
          <p:nvPr/>
        </p:nvSpPr>
        <p:spPr>
          <a:xfrm>
            <a:off x="609600" y="2819400"/>
            <a:ext cx="4267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Ideally, the 30 ft length of antenna wire should be hung as high as possible.</a:t>
            </a:r>
          </a:p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But conditions are seldom ideal.</a:t>
            </a:r>
          </a:p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This setup uses about 15’ vertically on a crappie pole, and another 15’ horizontally to a small table to keep the UNUN box off the ground.</a:t>
            </a:r>
          </a:p>
        </p:txBody>
      </p:sp>
      <p:sp>
        <p:nvSpPr>
          <p:cNvPr id="7" name="Rectangle 6"/>
          <p:cNvSpPr/>
          <p:nvPr/>
        </p:nvSpPr>
        <p:spPr>
          <a:xfrm>
            <a:off x="7620000" y="6096000"/>
            <a:ext cx="808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K8KIZ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EARC End Fed Antenna</a:t>
            </a:r>
            <a:endParaRPr lang="en-US" dirty="0"/>
          </a:p>
        </p:txBody>
      </p:sp>
      <p:pic>
        <p:nvPicPr>
          <p:cNvPr id="4" name="Content Placeholder 3" descr="P10006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4537100" y="2473299"/>
            <a:ext cx="4800600" cy="3206801"/>
          </a:xfrm>
        </p:spPr>
      </p:pic>
      <p:sp>
        <p:nvSpPr>
          <p:cNvPr id="5" name="Rectangle 4"/>
          <p:cNvSpPr/>
          <p:nvPr/>
        </p:nvSpPr>
        <p:spPr>
          <a:xfrm>
            <a:off x="533400" y="3505200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A simple </a:t>
            </a:r>
            <a:r>
              <a:rPr lang="en-US" b="1" dirty="0" err="1" smtClean="0"/>
              <a:t>velcro</a:t>
            </a:r>
            <a:r>
              <a:rPr lang="en-US" b="1" dirty="0" smtClean="0"/>
              <a:t> tie keeps the antenna wire snug against the crappie pole.</a:t>
            </a:r>
          </a:p>
          <a:p>
            <a:pPr algn="ctr"/>
            <a:endParaRPr lang="en-US" b="1" dirty="0" smtClean="0"/>
          </a:p>
        </p:txBody>
      </p:sp>
      <p:sp>
        <p:nvSpPr>
          <p:cNvPr id="6" name="Rectangle 5"/>
          <p:cNvSpPr/>
          <p:nvPr/>
        </p:nvSpPr>
        <p:spPr>
          <a:xfrm>
            <a:off x="7620000" y="6019800"/>
            <a:ext cx="808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K8KIZ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EARC End Fed Antenna</a:t>
            </a:r>
            <a:endParaRPr lang="en-US" dirty="0"/>
          </a:p>
        </p:txBody>
      </p:sp>
      <p:pic>
        <p:nvPicPr>
          <p:cNvPr id="5" name="Picture 4" descr="P10006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435602" y="2498598"/>
            <a:ext cx="4953000" cy="330860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" y="35052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/>
              <a:t>Remember to use a minimum of </a:t>
            </a:r>
            <a:r>
              <a:rPr lang="en-US" b="1" dirty="0" smtClean="0"/>
              <a:t>16’ </a:t>
            </a:r>
            <a:r>
              <a:rPr lang="en-US" b="1" dirty="0" smtClean="0"/>
              <a:t>of coax to </a:t>
            </a:r>
            <a:r>
              <a:rPr lang="en-US" b="1" dirty="0" smtClean="0"/>
              <a:t>connect </a:t>
            </a:r>
            <a:r>
              <a:rPr lang="en-US" b="1" dirty="0" smtClean="0"/>
              <a:t>to your rig!</a:t>
            </a:r>
          </a:p>
          <a:p>
            <a:pPr algn="ctr"/>
            <a:r>
              <a:rPr lang="en-US" b="1" i="1" dirty="0" smtClean="0"/>
              <a:t>(The outer braid is your counterpoise.)</a:t>
            </a:r>
          </a:p>
        </p:txBody>
      </p:sp>
      <p:sp>
        <p:nvSpPr>
          <p:cNvPr id="7" name="Rectangle 6"/>
          <p:cNvSpPr/>
          <p:nvPr/>
        </p:nvSpPr>
        <p:spPr>
          <a:xfrm>
            <a:off x="7772400" y="6172200"/>
            <a:ext cx="808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K8KIZ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St. Louis Vertical (modified)</a:t>
            </a:r>
            <a:endParaRPr lang="en-US" dirty="0"/>
          </a:p>
        </p:txBody>
      </p:sp>
      <p:pic>
        <p:nvPicPr>
          <p:cNvPr id="4" name="Content Placeholder 3" descr="SLV Arro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05400" y="1752600"/>
            <a:ext cx="3077380" cy="4625975"/>
          </a:xfrm>
        </p:spPr>
      </p:pic>
      <p:sp>
        <p:nvSpPr>
          <p:cNvPr id="6" name="TextBox 5"/>
          <p:cNvSpPr txBox="1"/>
          <p:nvPr/>
        </p:nvSpPr>
        <p:spPr>
          <a:xfrm>
            <a:off x="533401" y="1981201"/>
            <a:ext cx="4267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The St. Louis Vertical has a long and</a:t>
            </a:r>
          </a:p>
          <a:p>
            <a:r>
              <a:rPr lang="en-US" sz="2000" b="1" dirty="0" smtClean="0"/>
              <a:t>respected reputation among hams.</a:t>
            </a:r>
          </a:p>
          <a:p>
            <a:endParaRPr lang="en-US" sz="2000" b="1" dirty="0"/>
          </a:p>
          <a:p>
            <a:r>
              <a:rPr lang="en-US" sz="2000" b="1" dirty="0" smtClean="0"/>
              <a:t>It was originally designed to take advantage of Radio Shack 300 ohm twin-lead for home televisions.</a:t>
            </a:r>
          </a:p>
          <a:p>
            <a:endParaRPr lang="en-US" sz="2000" b="1" dirty="0"/>
          </a:p>
          <a:p>
            <a:r>
              <a:rPr lang="en-US" sz="2000" b="1" dirty="0" smtClean="0"/>
              <a:t>It consisted of an antenna base wrapped with twin-lead and a 14 foot length of vertical twin-lead.</a:t>
            </a:r>
          </a:p>
          <a:p>
            <a:endParaRPr lang="en-US" sz="2000" b="1" dirty="0"/>
          </a:p>
          <a:p>
            <a:r>
              <a:rPr lang="en-US" sz="2000" b="1" dirty="0" smtClean="0"/>
              <a:t>It also used 3 ground radials that doubled their effective length.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7315200" y="5943600"/>
            <a:ext cx="808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K8KIZ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EARC End Fed Antenna</a:t>
            </a:r>
            <a:endParaRPr lang="en-US" dirty="0"/>
          </a:p>
        </p:txBody>
      </p:sp>
      <p:pic>
        <p:nvPicPr>
          <p:cNvPr id="6" name="Content Placeholder 5" descr="P10006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4614890" y="2471711"/>
            <a:ext cx="4791019" cy="3200400"/>
          </a:xfrm>
        </p:spPr>
      </p:pic>
      <p:sp>
        <p:nvSpPr>
          <p:cNvPr id="7" name="Rectangle 6"/>
          <p:cNvSpPr/>
          <p:nvPr/>
        </p:nvSpPr>
        <p:spPr>
          <a:xfrm>
            <a:off x="304800" y="3505200"/>
            <a:ext cx="4876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The base for the St. Louis Vertical, along with the 20’ crappie pole, proves useful once again! </a:t>
            </a:r>
          </a:p>
          <a:p>
            <a:pPr algn="ctr"/>
            <a:endParaRPr lang="en-US" b="1" dirty="0" smtClean="0"/>
          </a:p>
          <a:p>
            <a:pPr algn="ctr"/>
            <a:r>
              <a:rPr lang="en-US" b="1" i="1" dirty="0" smtClean="0"/>
              <a:t>(But this time as a vertical support system only.)</a:t>
            </a:r>
          </a:p>
        </p:txBody>
      </p:sp>
      <p:sp>
        <p:nvSpPr>
          <p:cNvPr id="8" name="Rectangle 7"/>
          <p:cNvSpPr/>
          <p:nvPr/>
        </p:nvSpPr>
        <p:spPr>
          <a:xfrm>
            <a:off x="7696200" y="5943600"/>
            <a:ext cx="808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K8KIZ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EARC End Fed Antenna</a:t>
            </a:r>
            <a:endParaRPr lang="en-US" dirty="0"/>
          </a:p>
        </p:txBody>
      </p:sp>
      <p:pic>
        <p:nvPicPr>
          <p:cNvPr id="4" name="Content Placeholder 3" descr="P10006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4173745" y="2435048"/>
            <a:ext cx="5029200" cy="3359506"/>
          </a:xfrm>
        </p:spPr>
      </p:pic>
      <p:sp>
        <p:nvSpPr>
          <p:cNvPr id="5" name="Rectangle 4"/>
          <p:cNvSpPr/>
          <p:nvPr/>
        </p:nvSpPr>
        <p:spPr>
          <a:xfrm>
            <a:off x="304800" y="35814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/>
              <a:t>Resonance Testing was done with  a</a:t>
            </a:r>
          </a:p>
          <a:p>
            <a:pPr algn="ctr"/>
            <a:r>
              <a:rPr lang="en-US" b="1" dirty="0" smtClean="0"/>
              <a:t>MFJ-259C  antenna analyzer,</a:t>
            </a:r>
          </a:p>
          <a:p>
            <a:pPr algn="ctr"/>
            <a:r>
              <a:rPr lang="en-US" b="1" dirty="0" smtClean="0"/>
              <a:t>and an </a:t>
            </a:r>
            <a:r>
              <a:rPr lang="en-US" b="1" dirty="0" err="1" smtClean="0"/>
              <a:t>Emtech</a:t>
            </a:r>
            <a:r>
              <a:rPr lang="en-US" b="1" dirty="0" smtClean="0"/>
              <a:t> ZM-2 ATU QRP tuner.</a:t>
            </a:r>
          </a:p>
        </p:txBody>
      </p:sp>
      <p:sp>
        <p:nvSpPr>
          <p:cNvPr id="7" name="Right Arrow 6"/>
          <p:cNvSpPr/>
          <p:nvPr/>
        </p:nvSpPr>
        <p:spPr>
          <a:xfrm>
            <a:off x="6781800" y="2438400"/>
            <a:ext cx="521208" cy="179832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6781800" y="1676400"/>
            <a:ext cx="521208" cy="179832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2431083">
            <a:off x="6396726" y="3119549"/>
            <a:ext cx="521208" cy="179832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543800" y="6248400"/>
            <a:ext cx="808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K8KIZ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EARC End Fed Antenna</a:t>
            </a:r>
            <a:endParaRPr lang="en-US" dirty="0"/>
          </a:p>
        </p:txBody>
      </p:sp>
      <p:pic>
        <p:nvPicPr>
          <p:cNvPr id="4" name="Content Placeholder 3" descr="P10006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676400"/>
            <a:ext cx="6510556" cy="4349052"/>
          </a:xfrm>
        </p:spPr>
      </p:pic>
      <p:sp>
        <p:nvSpPr>
          <p:cNvPr id="5" name="Rectangle 4"/>
          <p:cNvSpPr/>
          <p:nvPr/>
        </p:nvSpPr>
        <p:spPr>
          <a:xfrm>
            <a:off x="7162800" y="5638800"/>
            <a:ext cx="808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K8KIZ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95600" y="6096000"/>
            <a:ext cx="381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Collecting  the Data….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EARC End Fed Antenna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1752600"/>
            <a:ext cx="4572000" cy="461664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u="sng" dirty="0" smtClean="0"/>
              <a:t>PROOF OF PERFORMANCE</a:t>
            </a:r>
          </a:p>
          <a:p>
            <a:endParaRPr lang="en-US" b="1" dirty="0" smtClean="0"/>
          </a:p>
          <a:p>
            <a:r>
              <a:rPr lang="en-US" b="1" dirty="0" smtClean="0"/>
              <a:t>FREQ	SWR	ZM	CAP	BAND</a:t>
            </a:r>
          </a:p>
          <a:p>
            <a:r>
              <a:rPr lang="en-US" b="1" dirty="0" smtClean="0"/>
              <a:t>7.1	1.4:1	3.6/12.0	off	40</a:t>
            </a:r>
          </a:p>
          <a:p>
            <a:r>
              <a:rPr lang="en-US" b="1" dirty="0" smtClean="0"/>
              <a:t>7.3	1.2:1	4.3/12.0	off	40</a:t>
            </a:r>
          </a:p>
          <a:p>
            <a:r>
              <a:rPr lang="en-US" b="1" dirty="0" smtClean="0"/>
              <a:t>10.1	1.9:1	12/1.5	500 </a:t>
            </a:r>
            <a:r>
              <a:rPr lang="en-US" b="1" dirty="0" err="1" smtClean="0"/>
              <a:t>pf</a:t>
            </a:r>
            <a:r>
              <a:rPr lang="en-US" b="1" dirty="0" smtClean="0"/>
              <a:t>	30</a:t>
            </a:r>
          </a:p>
          <a:p>
            <a:r>
              <a:rPr lang="en-US" b="1" dirty="0" smtClean="0"/>
              <a:t>14.0	1.0:1	7.3/4.5 	250 </a:t>
            </a:r>
            <a:r>
              <a:rPr lang="en-US" b="1" dirty="0" err="1" smtClean="0"/>
              <a:t>pf</a:t>
            </a:r>
            <a:r>
              <a:rPr lang="en-US" b="1" dirty="0" smtClean="0"/>
              <a:t>	20</a:t>
            </a:r>
          </a:p>
          <a:p>
            <a:r>
              <a:rPr lang="en-US" b="1" dirty="0" smtClean="0"/>
              <a:t>14.3	1.0:1	7.5/50	250 </a:t>
            </a:r>
            <a:r>
              <a:rPr lang="en-US" b="1" dirty="0" err="1" smtClean="0"/>
              <a:t>pf</a:t>
            </a:r>
            <a:r>
              <a:rPr lang="en-US" b="1" dirty="0" smtClean="0"/>
              <a:t>	20</a:t>
            </a:r>
          </a:p>
          <a:p>
            <a:r>
              <a:rPr lang="en-US" b="1" dirty="0" smtClean="0"/>
              <a:t>18.0	2.2:1	0.4/3.7	250 </a:t>
            </a:r>
            <a:r>
              <a:rPr lang="en-US" b="1" dirty="0" err="1" smtClean="0"/>
              <a:t>pf</a:t>
            </a:r>
            <a:r>
              <a:rPr lang="en-US" b="1" dirty="0" smtClean="0"/>
              <a:t>	17</a:t>
            </a:r>
          </a:p>
          <a:p>
            <a:r>
              <a:rPr lang="en-US" b="1" dirty="0" smtClean="0"/>
              <a:t>21.0	1.7:1	0.3/4.3	250 </a:t>
            </a:r>
            <a:r>
              <a:rPr lang="en-US" b="1" dirty="0" err="1" smtClean="0"/>
              <a:t>pf</a:t>
            </a:r>
            <a:r>
              <a:rPr lang="en-US" b="1" dirty="0" smtClean="0"/>
              <a:t>	15</a:t>
            </a:r>
          </a:p>
          <a:p>
            <a:r>
              <a:rPr lang="en-US" b="1" dirty="0" smtClean="0"/>
              <a:t>21.4	1.8:1	0.3/4.5	500 </a:t>
            </a:r>
            <a:r>
              <a:rPr lang="en-US" b="1" dirty="0" err="1" smtClean="0"/>
              <a:t>pf</a:t>
            </a:r>
            <a:r>
              <a:rPr lang="en-US" b="1" dirty="0" smtClean="0"/>
              <a:t>	15</a:t>
            </a:r>
          </a:p>
          <a:p>
            <a:r>
              <a:rPr lang="en-US" b="1" dirty="0" smtClean="0"/>
              <a:t>24.9	1.0:1	0.2/5.5     	500 </a:t>
            </a:r>
            <a:r>
              <a:rPr lang="en-US" b="1" dirty="0" err="1" smtClean="0"/>
              <a:t>pf</a:t>
            </a:r>
            <a:r>
              <a:rPr lang="en-US" b="1" dirty="0" smtClean="0"/>
              <a:t>	12</a:t>
            </a:r>
          </a:p>
          <a:p>
            <a:r>
              <a:rPr lang="en-US" b="1" dirty="0" smtClean="0"/>
              <a:t>28.0	1.5:1	0.2/6.5  	250 </a:t>
            </a:r>
            <a:r>
              <a:rPr lang="en-US" b="1" dirty="0" err="1" smtClean="0"/>
              <a:t>pf</a:t>
            </a:r>
            <a:r>
              <a:rPr lang="en-US" b="1" dirty="0" smtClean="0"/>
              <a:t>	10</a:t>
            </a:r>
          </a:p>
          <a:p>
            <a:r>
              <a:rPr lang="en-US" b="1" dirty="0" smtClean="0"/>
              <a:t>29.0	1.0:1	0.2/6.5 	250 </a:t>
            </a:r>
            <a:r>
              <a:rPr lang="en-US" b="1" dirty="0" err="1" smtClean="0"/>
              <a:t>pf</a:t>
            </a:r>
            <a:r>
              <a:rPr lang="en-US" b="1" dirty="0" smtClean="0"/>
              <a:t>	10</a:t>
            </a:r>
          </a:p>
          <a:p>
            <a:r>
              <a:rPr lang="en-US" b="1" dirty="0" smtClean="0"/>
              <a:t>30.0	1.0:1	0.2/6.5  	250 </a:t>
            </a:r>
            <a:r>
              <a:rPr lang="en-US" b="1" dirty="0" err="1" smtClean="0"/>
              <a:t>pf</a:t>
            </a:r>
            <a:r>
              <a:rPr lang="en-US" b="1" dirty="0" smtClean="0"/>
              <a:t>	10</a:t>
            </a:r>
          </a:p>
          <a:p>
            <a:endParaRPr lang="en-US" b="1" dirty="0" smtClean="0"/>
          </a:p>
        </p:txBody>
      </p:sp>
      <p:pic>
        <p:nvPicPr>
          <p:cNvPr id="5" name="Picture 4" descr="P10006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595954" y="2414445"/>
            <a:ext cx="4905089" cy="3276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772400" y="6019800"/>
            <a:ext cx="808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K8KIZ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47800" y="2362200"/>
            <a:ext cx="685800" cy="3733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EARC End Fed Antenna</a:t>
            </a:r>
            <a:endParaRPr lang="en-US" dirty="0"/>
          </a:p>
        </p:txBody>
      </p:sp>
      <p:pic>
        <p:nvPicPr>
          <p:cNvPr id="4" name="Content Placeholder 3" descr="P10006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600200"/>
            <a:ext cx="6205756" cy="4145445"/>
          </a:xfrm>
        </p:spPr>
      </p:pic>
      <p:sp>
        <p:nvSpPr>
          <p:cNvPr id="5" name="Rectangle 4"/>
          <p:cNvSpPr/>
          <p:nvPr/>
        </p:nvSpPr>
        <p:spPr>
          <a:xfrm>
            <a:off x="2209800" y="5791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/>
              <a:t>Listening to the band come alive using the EARC antenna!</a:t>
            </a:r>
          </a:p>
        </p:txBody>
      </p:sp>
      <p:sp>
        <p:nvSpPr>
          <p:cNvPr id="6" name="Rectangle 5"/>
          <p:cNvSpPr/>
          <p:nvPr/>
        </p:nvSpPr>
        <p:spPr>
          <a:xfrm>
            <a:off x="6858000" y="5334000"/>
            <a:ext cx="808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K8KIZ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St. Louis Vertical (modified)</a:t>
            </a:r>
            <a:endParaRPr lang="en-US" dirty="0"/>
          </a:p>
        </p:txBody>
      </p:sp>
      <p:pic>
        <p:nvPicPr>
          <p:cNvPr id="4" name="Content Placeholder 3" descr="P100059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4346448" y="2511552"/>
            <a:ext cx="4572000" cy="3054096"/>
          </a:xfrm>
        </p:spPr>
      </p:pic>
      <p:sp>
        <p:nvSpPr>
          <p:cNvPr id="6" name="Rectangle 5"/>
          <p:cNvSpPr/>
          <p:nvPr/>
        </p:nvSpPr>
        <p:spPr>
          <a:xfrm>
            <a:off x="304800" y="175260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But two events modified the basic design over the years:</a:t>
            </a:r>
          </a:p>
          <a:p>
            <a:endParaRPr lang="en-US" b="1" dirty="0" smtClean="0"/>
          </a:p>
          <a:p>
            <a:pPr marL="342900" indent="-342900">
              <a:buAutoNum type="arabicParenR"/>
            </a:pPr>
            <a:r>
              <a:rPr lang="en-US" b="1" dirty="0" smtClean="0"/>
              <a:t>Radio Shack stopped making the ‘cheap’ twin-lead (which happened to be the perfect size for the coil spacing) and,</a:t>
            </a:r>
          </a:p>
          <a:p>
            <a:pPr marL="342900" indent="-342900">
              <a:buAutoNum type="arabicParenR"/>
            </a:pPr>
            <a:endParaRPr lang="en-US" b="1" dirty="0" smtClean="0"/>
          </a:p>
          <a:p>
            <a:pPr marL="342900" indent="-342900">
              <a:buAutoNum type="arabicParenR"/>
            </a:pPr>
            <a:r>
              <a:rPr lang="en-US" b="1" dirty="0" smtClean="0"/>
              <a:t>Experimentation led to the design of a tuning coil that could be tapped for operation on specific bands.</a:t>
            </a:r>
          </a:p>
          <a:p>
            <a:pPr marL="342900" indent="-342900"/>
            <a:endParaRPr lang="en-US" b="1" dirty="0"/>
          </a:p>
          <a:p>
            <a:pPr marL="342900" indent="-342900"/>
            <a:endParaRPr lang="en-US" b="1" dirty="0" smtClean="0"/>
          </a:p>
        </p:txBody>
      </p:sp>
      <p:sp>
        <p:nvSpPr>
          <p:cNvPr id="7" name="Rectangle 6"/>
          <p:cNvSpPr/>
          <p:nvPr/>
        </p:nvSpPr>
        <p:spPr>
          <a:xfrm>
            <a:off x="7010400" y="5943600"/>
            <a:ext cx="808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K8KIZ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St. Louis Vertical (modified)</a:t>
            </a:r>
            <a:endParaRPr lang="en-US" dirty="0"/>
          </a:p>
        </p:txBody>
      </p:sp>
      <p:pic>
        <p:nvPicPr>
          <p:cNvPr id="4" name="Content Placeholder 3" descr="P10006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4253382" y="2528420"/>
            <a:ext cx="4673610" cy="3121971"/>
          </a:xfrm>
        </p:spPr>
      </p:pic>
      <p:sp>
        <p:nvSpPr>
          <p:cNvPr id="7" name="Rectangle 6"/>
          <p:cNvSpPr/>
          <p:nvPr/>
        </p:nvSpPr>
        <p:spPr>
          <a:xfrm>
            <a:off x="304800" y="1676400"/>
            <a:ext cx="457200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The SLV can be set up in about 5 minutes.</a:t>
            </a:r>
          </a:p>
          <a:p>
            <a:r>
              <a:rPr lang="en-US" b="1" dirty="0" smtClean="0"/>
              <a:t>The main components are:</a:t>
            </a:r>
          </a:p>
          <a:p>
            <a:endParaRPr lang="en-US" sz="800" b="1" dirty="0" smtClean="0"/>
          </a:p>
          <a:p>
            <a:pPr marL="342900" indent="-342900">
              <a:buAutoNum type="arabicParenR"/>
            </a:pPr>
            <a:r>
              <a:rPr lang="en-US" b="1" dirty="0" smtClean="0"/>
              <a:t>A collapsible 20 foot ‘crappie’ pole</a:t>
            </a:r>
            <a:r>
              <a:rPr lang="en-US" b="1" dirty="0" smtClean="0"/>
              <a:t>.</a:t>
            </a:r>
            <a:endParaRPr lang="en-US" sz="800" b="1" dirty="0" smtClean="0"/>
          </a:p>
          <a:p>
            <a:pPr marL="342900" indent="-342900">
              <a:buAutoNum type="arabicParenR"/>
            </a:pPr>
            <a:r>
              <a:rPr lang="en-US" b="1" dirty="0" smtClean="0">
                <a:solidFill>
                  <a:srgbClr val="0070C0"/>
                </a:solidFill>
              </a:rPr>
              <a:t>A 1-1/2” diameter PVC pipe base with 12” gutter nail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  <a:endParaRPr lang="en-US" sz="800" b="1" dirty="0" smtClean="0">
              <a:solidFill>
                <a:srgbClr val="0070C0"/>
              </a:solidFill>
            </a:endParaRPr>
          </a:p>
          <a:p>
            <a:pPr marL="342900" indent="-342900">
              <a:buAutoNum type="arabicParenR"/>
            </a:pPr>
            <a:r>
              <a:rPr lang="en-US" b="1" dirty="0" smtClean="0">
                <a:solidFill>
                  <a:srgbClr val="C00000"/>
                </a:solidFill>
              </a:rPr>
              <a:t>A PVC cap to hold the crappie pole steady</a:t>
            </a:r>
            <a:r>
              <a:rPr lang="en-US" b="1" dirty="0" smtClean="0">
                <a:solidFill>
                  <a:srgbClr val="C00000"/>
                </a:solidFill>
              </a:rPr>
              <a:t>.</a:t>
            </a:r>
            <a:endParaRPr lang="en-US" sz="800" b="1" dirty="0" smtClean="0">
              <a:solidFill>
                <a:srgbClr val="C00000"/>
              </a:solidFill>
            </a:endParaRPr>
          </a:p>
          <a:p>
            <a:pPr marL="342900" indent="-342900">
              <a:buAutoNum type="arabicParenR"/>
            </a:pPr>
            <a:r>
              <a:rPr lang="en-US" b="1" dirty="0" smtClean="0">
                <a:solidFill>
                  <a:srgbClr val="00B050"/>
                </a:solidFill>
              </a:rPr>
              <a:t>A custom coil wound on 1-1/4” PVC pipe with 18 </a:t>
            </a:r>
            <a:r>
              <a:rPr lang="en-US" b="1" dirty="0" err="1" smtClean="0">
                <a:solidFill>
                  <a:srgbClr val="00B050"/>
                </a:solidFill>
              </a:rPr>
              <a:t>awg</a:t>
            </a:r>
            <a:r>
              <a:rPr lang="en-US" b="1" dirty="0" smtClean="0">
                <a:solidFill>
                  <a:srgbClr val="00B050"/>
                </a:solidFill>
              </a:rPr>
              <a:t> solid wire</a:t>
            </a:r>
            <a:r>
              <a:rPr lang="en-US" b="1" dirty="0" smtClean="0">
                <a:solidFill>
                  <a:srgbClr val="00B050"/>
                </a:solidFill>
              </a:rPr>
              <a:t>.</a:t>
            </a:r>
            <a:endParaRPr lang="en-US" sz="800" b="1" dirty="0" smtClean="0">
              <a:solidFill>
                <a:srgbClr val="00B050"/>
              </a:solidFill>
            </a:endParaRPr>
          </a:p>
          <a:p>
            <a:pPr marL="342900" indent="-342900">
              <a:buAutoNum type="arabicParenR"/>
            </a:pPr>
            <a:r>
              <a:rPr lang="en-US" b="1" dirty="0" smtClean="0"/>
              <a:t>Three 20’ speaker wire ground radials</a:t>
            </a:r>
            <a:r>
              <a:rPr lang="en-US" b="1" dirty="0" smtClean="0"/>
              <a:t>.</a:t>
            </a:r>
            <a:endParaRPr lang="en-US" sz="800" b="1" dirty="0" smtClean="0"/>
          </a:p>
          <a:p>
            <a:pPr marL="342900" indent="-342900">
              <a:buAutoNum type="arabicParenR"/>
            </a:pPr>
            <a:r>
              <a:rPr lang="en-US" b="1" dirty="0" smtClean="0">
                <a:solidFill>
                  <a:srgbClr val="0070C0"/>
                </a:solidFill>
              </a:rPr>
              <a:t>A coil tapping wire with a clip on one end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  <a:endParaRPr lang="en-US" sz="800" b="1" dirty="0" smtClean="0">
              <a:solidFill>
                <a:srgbClr val="0070C0"/>
              </a:solidFill>
            </a:endParaRPr>
          </a:p>
          <a:p>
            <a:pPr marL="342900" indent="-342900">
              <a:buAutoNum type="arabicParenR"/>
            </a:pPr>
            <a:r>
              <a:rPr lang="en-US" b="1" dirty="0" smtClean="0">
                <a:solidFill>
                  <a:srgbClr val="C00000"/>
                </a:solidFill>
              </a:rPr>
              <a:t>A 7 foot vertical 18 </a:t>
            </a:r>
            <a:r>
              <a:rPr lang="en-US" b="1" dirty="0" err="1" smtClean="0">
                <a:solidFill>
                  <a:srgbClr val="C00000"/>
                </a:solidFill>
              </a:rPr>
              <a:t>awg</a:t>
            </a:r>
            <a:r>
              <a:rPr lang="en-US" b="1" dirty="0" smtClean="0">
                <a:solidFill>
                  <a:srgbClr val="C00000"/>
                </a:solidFill>
              </a:rPr>
              <a:t> wire for the </a:t>
            </a:r>
            <a:r>
              <a:rPr lang="en-US" b="1" dirty="0" smtClean="0">
                <a:solidFill>
                  <a:srgbClr val="C00000"/>
                </a:solidFill>
              </a:rPr>
              <a:t>radiator.</a:t>
            </a:r>
          </a:p>
          <a:p>
            <a:pPr marL="342900" indent="-342900">
              <a:buAutoNum type="arabicParenR"/>
            </a:pPr>
            <a:r>
              <a:rPr lang="en-US" b="1" dirty="0" smtClean="0">
                <a:solidFill>
                  <a:srgbClr val="00B050"/>
                </a:solidFill>
              </a:rPr>
              <a:t>Minimum 16’ coax </a:t>
            </a:r>
            <a:r>
              <a:rPr lang="en-US" b="1" dirty="0" err="1" smtClean="0">
                <a:solidFill>
                  <a:srgbClr val="00B050"/>
                </a:solidFill>
              </a:rPr>
              <a:t>feedline</a:t>
            </a:r>
            <a:r>
              <a:rPr lang="en-US" b="1" dirty="0" smtClean="0">
                <a:solidFill>
                  <a:srgbClr val="00B050"/>
                </a:solidFill>
              </a:rPr>
              <a:t>.</a:t>
            </a:r>
          </a:p>
          <a:p>
            <a:pPr marL="342900" indent="-342900">
              <a:buAutoNum type="arabicParenR"/>
            </a:pPr>
            <a:r>
              <a:rPr lang="en-US" b="1" dirty="0" smtClean="0"/>
              <a:t>Antenna Tuner</a:t>
            </a:r>
            <a:endParaRPr lang="en-US" b="1" dirty="0" smtClean="0"/>
          </a:p>
        </p:txBody>
      </p:sp>
      <p:sp>
        <p:nvSpPr>
          <p:cNvPr id="8" name="Rectangle 7"/>
          <p:cNvSpPr/>
          <p:nvPr/>
        </p:nvSpPr>
        <p:spPr>
          <a:xfrm>
            <a:off x="7315200" y="6019800"/>
            <a:ext cx="808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K8KIZ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1200" y="4419600"/>
            <a:ext cx="3113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1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24600" y="388620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2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37295" y="457648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5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29400" y="3276600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4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25670" y="3200400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6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67400" y="2514600"/>
            <a:ext cx="296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7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66330" y="3581400"/>
            <a:ext cx="304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3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60895" y="372035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8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91200" y="2057400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9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St. Louis Vertical (modified)</a:t>
            </a:r>
            <a:endParaRPr lang="en-US" dirty="0"/>
          </a:p>
        </p:txBody>
      </p:sp>
      <p:pic>
        <p:nvPicPr>
          <p:cNvPr id="4" name="Content Placeholder 3" descr="P10006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76800" y="1524000"/>
            <a:ext cx="3731100" cy="2492375"/>
          </a:xfrm>
        </p:spPr>
      </p:pic>
      <p:pic>
        <p:nvPicPr>
          <p:cNvPr id="5" name="Picture 4" descr="P10006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4114799"/>
            <a:ext cx="3733800" cy="249417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2400" y="1981200"/>
            <a:ext cx="4572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A wooden plug is used for the base with a center hole for a 12” long gutter nail.  The two screws on the side  of the tubing stop the plug from turning.</a:t>
            </a:r>
          </a:p>
          <a:p>
            <a:r>
              <a:rPr lang="en-US" b="1" i="1" dirty="0" smtClean="0"/>
              <a:t>(Take a spare nail with you to hammer into hard ground first for easier installation.)</a:t>
            </a:r>
          </a:p>
          <a:p>
            <a:endParaRPr lang="en-US" b="1" dirty="0"/>
          </a:p>
          <a:p>
            <a:r>
              <a:rPr lang="en-US" b="1" dirty="0" smtClean="0"/>
              <a:t>Four holes were drilled above the wooden base for #14 AWG wire in a </a:t>
            </a:r>
            <a:r>
              <a:rPr lang="en-US" b="1" dirty="0" err="1" smtClean="0"/>
              <a:t>criss</a:t>
            </a:r>
            <a:r>
              <a:rPr lang="en-US" b="1" dirty="0" smtClean="0"/>
              <a:t>-cross pattern to hold the bottom of the crappie pole.</a:t>
            </a:r>
          </a:p>
          <a:p>
            <a:endParaRPr lang="en-US" b="1" dirty="0"/>
          </a:p>
          <a:p>
            <a:r>
              <a:rPr lang="en-US" b="1" dirty="0" smtClean="0"/>
              <a:t>The BNC antenna connector is visible along with external taps for the ground radials and the coil tapping wire.</a:t>
            </a:r>
          </a:p>
        </p:txBody>
      </p:sp>
      <p:sp>
        <p:nvSpPr>
          <p:cNvPr id="7" name="Rectangle 6"/>
          <p:cNvSpPr/>
          <p:nvPr/>
        </p:nvSpPr>
        <p:spPr>
          <a:xfrm>
            <a:off x="7696200" y="6172200"/>
            <a:ext cx="808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K8KIZ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St. Louis Vertical (modified)</a:t>
            </a:r>
            <a:endParaRPr lang="en-US" dirty="0"/>
          </a:p>
        </p:txBody>
      </p:sp>
      <p:pic>
        <p:nvPicPr>
          <p:cNvPr id="4" name="Content Placeholder 3" descr="P100059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53000" y="1600200"/>
            <a:ext cx="3650299" cy="2438400"/>
          </a:xfrm>
        </p:spPr>
      </p:pic>
      <p:pic>
        <p:nvPicPr>
          <p:cNvPr id="5" name="Picture 4" descr="P10005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2544" y="4191000"/>
            <a:ext cx="3659425" cy="244449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8600" y="1752600"/>
            <a:ext cx="4572000" cy="449353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Here’s a view of the base showing the coax connector and the three ground radials.</a:t>
            </a:r>
          </a:p>
          <a:p>
            <a:endParaRPr lang="en-US" sz="800" b="1" dirty="0"/>
          </a:p>
          <a:p>
            <a:r>
              <a:rPr lang="en-US" b="1" dirty="0" smtClean="0"/>
              <a:t>The radials are lengths of 20’ long 18 </a:t>
            </a:r>
            <a:r>
              <a:rPr lang="en-US" b="1" dirty="0" err="1" smtClean="0"/>
              <a:t>awg</a:t>
            </a:r>
            <a:r>
              <a:rPr lang="en-US" b="1" dirty="0" smtClean="0"/>
              <a:t> speaker wire:</a:t>
            </a:r>
          </a:p>
          <a:p>
            <a:r>
              <a:rPr lang="en-US" b="1" dirty="0" smtClean="0"/>
              <a:t>1) The wire pair at one end are shorted together for a total effective length of 40’.</a:t>
            </a:r>
          </a:p>
          <a:p>
            <a:r>
              <a:rPr lang="en-US" b="1" dirty="0" smtClean="0"/>
              <a:t>2) Measure out 6.5’ from the other end and remove 1” of wire from just one side. </a:t>
            </a:r>
          </a:p>
          <a:p>
            <a:r>
              <a:rPr lang="en-US" b="1" i="1" dirty="0" smtClean="0"/>
              <a:t>(If possible do NOT remove the insulation.  Slit the insulation, pull the inner wire out, and then cut each end.  The wire insulation will help retain dimensional stability.)  </a:t>
            </a:r>
            <a:r>
              <a:rPr lang="en-US" b="1" dirty="0" smtClean="0"/>
              <a:t>Radials now resonate at 33.5’  for 40 meters.</a:t>
            </a:r>
          </a:p>
          <a:p>
            <a:endParaRPr lang="en-US" sz="800" b="1" dirty="0"/>
          </a:p>
          <a:p>
            <a:r>
              <a:rPr lang="en-US" b="1" dirty="0" smtClean="0"/>
              <a:t>The orange wire with clip connects to the tuning coil on the pole above.</a:t>
            </a:r>
          </a:p>
        </p:txBody>
      </p:sp>
      <p:sp>
        <p:nvSpPr>
          <p:cNvPr id="7" name="Rectangle 6"/>
          <p:cNvSpPr/>
          <p:nvPr/>
        </p:nvSpPr>
        <p:spPr>
          <a:xfrm>
            <a:off x="7772400" y="6248400"/>
            <a:ext cx="808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K8KIZ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St. Louis Vertical (modified)</a:t>
            </a:r>
            <a:endParaRPr lang="en-US" dirty="0"/>
          </a:p>
        </p:txBody>
      </p:sp>
      <p:pic>
        <p:nvPicPr>
          <p:cNvPr id="4" name="Content Placeholder 3" descr="P100059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4633829" y="2528972"/>
            <a:ext cx="4676943" cy="3124198"/>
          </a:xfrm>
        </p:spPr>
      </p:pic>
      <p:sp>
        <p:nvSpPr>
          <p:cNvPr id="5" name="Rectangle 4"/>
          <p:cNvSpPr/>
          <p:nvPr/>
        </p:nvSpPr>
        <p:spPr>
          <a:xfrm>
            <a:off x="609600" y="3810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A view of the shorted end of one of the ground radials.</a:t>
            </a:r>
          </a:p>
        </p:txBody>
      </p:sp>
      <p:sp>
        <p:nvSpPr>
          <p:cNvPr id="6" name="Rectangle 5"/>
          <p:cNvSpPr/>
          <p:nvPr/>
        </p:nvSpPr>
        <p:spPr>
          <a:xfrm>
            <a:off x="7696200" y="6019800"/>
            <a:ext cx="808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K8KIZ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 rot="7002351">
            <a:off x="7033716" y="4875602"/>
            <a:ext cx="978408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St. Louis Vertical (modified)</a:t>
            </a:r>
            <a:endParaRPr lang="en-US" dirty="0"/>
          </a:p>
        </p:txBody>
      </p:sp>
      <p:pic>
        <p:nvPicPr>
          <p:cNvPr id="4" name="Content Placeholder 3" descr="P100059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4633826" y="2452774"/>
            <a:ext cx="4676947" cy="3124200"/>
          </a:xfrm>
        </p:spPr>
      </p:pic>
      <p:sp>
        <p:nvSpPr>
          <p:cNvPr id="5" name="Rectangle 4"/>
          <p:cNvSpPr/>
          <p:nvPr/>
        </p:nvSpPr>
        <p:spPr>
          <a:xfrm>
            <a:off x="609600" y="1828800"/>
            <a:ext cx="4572000" cy="43396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The coil assembly is made from 1-1/4” PVC .</a:t>
            </a:r>
          </a:p>
          <a:p>
            <a:r>
              <a:rPr lang="en-US" b="1" dirty="0" smtClean="0"/>
              <a:t>I cut a ¼” wide slot down the center of the coil to allow easy attachment of a tuning clip.</a:t>
            </a:r>
          </a:p>
          <a:p>
            <a:endParaRPr lang="en-US" sz="800" b="1" dirty="0" smtClean="0"/>
          </a:p>
          <a:p>
            <a:r>
              <a:rPr lang="en-US" b="1" dirty="0" smtClean="0"/>
              <a:t>My antenna is intended for 40m through 6m operation and has a winding length of 7” with 1/8” spacing of 18 </a:t>
            </a:r>
            <a:r>
              <a:rPr lang="en-US" b="1" dirty="0" err="1" smtClean="0"/>
              <a:t>awg</a:t>
            </a:r>
            <a:r>
              <a:rPr lang="en-US" b="1" dirty="0" smtClean="0"/>
              <a:t> solid copper wire between coil windings.</a:t>
            </a:r>
          </a:p>
          <a:p>
            <a:endParaRPr lang="en-US" sz="800" b="1" dirty="0"/>
          </a:p>
          <a:p>
            <a:r>
              <a:rPr lang="en-US" b="1" dirty="0" smtClean="0"/>
              <a:t>The end caps were drilled out to allow the coil to slide down to the top of the 1</a:t>
            </a:r>
            <a:r>
              <a:rPr lang="en-US" b="1" baseline="30000" dirty="0" smtClean="0"/>
              <a:t>st</a:t>
            </a:r>
            <a:r>
              <a:rPr lang="en-US" b="1" dirty="0" smtClean="0"/>
              <a:t> extension on the crappie pole.</a:t>
            </a:r>
          </a:p>
          <a:p>
            <a:endParaRPr lang="en-US" sz="800" b="1" dirty="0"/>
          </a:p>
          <a:p>
            <a:r>
              <a:rPr lang="en-US" b="1" i="1" dirty="0" smtClean="0"/>
              <a:t>(The statue in the background is not St. Francis as many assume, but St. Marconi, the patron saint of wireless communication…)</a:t>
            </a:r>
          </a:p>
        </p:txBody>
      </p:sp>
      <p:sp>
        <p:nvSpPr>
          <p:cNvPr id="6" name="Rectangle 5"/>
          <p:cNvSpPr/>
          <p:nvPr/>
        </p:nvSpPr>
        <p:spPr>
          <a:xfrm>
            <a:off x="7696200" y="5943600"/>
            <a:ext cx="808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K8KIZ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6096000" y="4953000"/>
            <a:ext cx="292608" cy="256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St. Louis Vertical (modified)</a:t>
            </a:r>
            <a:endParaRPr lang="en-US" dirty="0"/>
          </a:p>
        </p:txBody>
      </p:sp>
      <p:pic>
        <p:nvPicPr>
          <p:cNvPr id="4" name="Content Placeholder 3" descr="P10006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67200" y="2590800"/>
            <a:ext cx="4572000" cy="3054096"/>
          </a:xfrm>
        </p:spPr>
      </p:pic>
      <p:sp>
        <p:nvSpPr>
          <p:cNvPr id="5" name="Rectangle 4"/>
          <p:cNvSpPr/>
          <p:nvPr/>
        </p:nvSpPr>
        <p:spPr>
          <a:xfrm>
            <a:off x="381000" y="1981200"/>
            <a:ext cx="3810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Crappie poles can be annoyingly flexible at the top!</a:t>
            </a:r>
          </a:p>
          <a:p>
            <a:endParaRPr lang="en-US" b="1" dirty="0" smtClean="0"/>
          </a:p>
          <a:p>
            <a:r>
              <a:rPr lang="en-US" b="1" dirty="0"/>
              <a:t>O</a:t>
            </a:r>
            <a:r>
              <a:rPr lang="en-US" b="1" dirty="0" smtClean="0"/>
              <a:t>ne trick to keeping it vertical when attaching the radiating wire is to slide a wire connector down the top section of the mast a bit and bend over it at a right angle.</a:t>
            </a:r>
          </a:p>
          <a:p>
            <a:endParaRPr lang="en-US" b="1" dirty="0"/>
          </a:p>
          <a:p>
            <a:r>
              <a:rPr lang="en-US" b="1" dirty="0" smtClean="0"/>
              <a:t>Use a fishing swivel connector on the end of the radiating wire to attach it to the connector.</a:t>
            </a:r>
          </a:p>
          <a:p>
            <a:endParaRPr lang="en-US" b="1" dirty="0"/>
          </a:p>
          <a:p>
            <a:r>
              <a:rPr lang="en-US" b="1" dirty="0" smtClean="0"/>
              <a:t>Now the wire hangs vertically without bending the mast!</a:t>
            </a:r>
          </a:p>
        </p:txBody>
      </p:sp>
      <p:sp>
        <p:nvSpPr>
          <p:cNvPr id="6" name="Rectangle 5"/>
          <p:cNvSpPr/>
          <p:nvPr/>
        </p:nvSpPr>
        <p:spPr>
          <a:xfrm>
            <a:off x="7848600" y="6324600"/>
            <a:ext cx="808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K8KIZ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456</TotalTime>
  <Words>1239</Words>
  <Application>Microsoft Office PowerPoint</Application>
  <PresentationFormat>On-screen Show (4:3)</PresentationFormat>
  <Paragraphs>191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Module</vt:lpstr>
      <vt:lpstr>Field Day / Emergency Antennas</vt:lpstr>
      <vt:lpstr>St. Louis Vertical (modified)</vt:lpstr>
      <vt:lpstr>St. Louis Vertical (modified)</vt:lpstr>
      <vt:lpstr>St. Louis Vertical (modified)</vt:lpstr>
      <vt:lpstr>St. Louis Vertical (modified)</vt:lpstr>
      <vt:lpstr>St. Louis Vertical (modified)</vt:lpstr>
      <vt:lpstr>St. Louis Vertical (modified)</vt:lpstr>
      <vt:lpstr>St. Louis Vertical (modified)</vt:lpstr>
      <vt:lpstr>St. Louis Vertical (modified)</vt:lpstr>
      <vt:lpstr>St. Louis Vertical (modified)</vt:lpstr>
      <vt:lpstr>St. Louis Vertical (modified)</vt:lpstr>
      <vt:lpstr>St. Louis Vertical (modified)</vt:lpstr>
      <vt:lpstr>St. Louis Vertical (modified)</vt:lpstr>
      <vt:lpstr>EARC End Fed Antenna</vt:lpstr>
      <vt:lpstr>EARC End Fed Antenna</vt:lpstr>
      <vt:lpstr>EARC End Fed Antenna</vt:lpstr>
      <vt:lpstr>EARC End Fed Antenna</vt:lpstr>
      <vt:lpstr>EARC End Fed Antenna</vt:lpstr>
      <vt:lpstr>EARC End Fed Antenna</vt:lpstr>
      <vt:lpstr>EARC End Fed Antenna</vt:lpstr>
      <vt:lpstr>EARC End Fed Antenna</vt:lpstr>
      <vt:lpstr>EARC End Fed Antenna</vt:lpstr>
      <vt:lpstr>EARC End Fed Antenna</vt:lpstr>
      <vt:lpstr>EARC End Fed Antenna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Field Day / Emergency Antennas</dc:title>
  <dc:creator>ANCR Desktop</dc:creator>
  <cp:lastModifiedBy>ANCR Desktop</cp:lastModifiedBy>
  <cp:revision>85</cp:revision>
  <dcterms:created xsi:type="dcterms:W3CDTF">2016-08-08T14:31:04Z</dcterms:created>
  <dcterms:modified xsi:type="dcterms:W3CDTF">2016-08-09T15:51:26Z</dcterms:modified>
</cp:coreProperties>
</file>